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472A-396F-4641-9BAF-8881FB7A9EA8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D343-A50F-4517-B4E9-27D39D960A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7629-C83B-473D-80F7-C27F33615635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4434-96CD-448F-9718-A73FA849A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03A1-11A7-4000-8DB7-0B1E9A0FB9E6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6A87-0327-4789-B5BD-D12F583E04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CE8E-19F6-4757-BAC6-84328EA2FFFC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C5F4-752B-48A1-8E72-2E2D2435F2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F43C-D19E-4A2D-AC8C-2535B8A20C0D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EAB4-7A3A-4C38-A463-3517EF1FF5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FA93-C6D2-4BEB-9ECF-8242135B75FE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2CD0-B16A-475D-95A4-DA5D83B101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AC96-456D-499D-81BD-311BC523328A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7DC0-AD4C-409F-8131-EF73C89DD9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E0F7-B0CC-4870-9CA5-D8724CC9F03F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2ABE-B166-4262-BCEB-1BC6003A2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43BF6-62A4-47B9-A15B-685315518DA6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D430-AE16-474E-A3C3-E187142A6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9DFB-B7A9-4A26-98CB-8930EEBB9ACE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4DAA-CB2D-4D07-A08E-1115C8DD5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D351-78BE-46E0-9CCD-4BE596CE1D55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63B-E2A1-4302-8664-69FC7613DC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27000">
              <a:srgbClr val="C4D6EB"/>
            </a:gs>
            <a:gs pos="39999">
              <a:srgbClr val="85C2FF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68B9B-3F2B-48C7-B194-007441427EA2}" type="datetimeFigureOut">
              <a:rPr lang="cs-CZ"/>
              <a:pPr>
                <a:defRPr/>
              </a:pPr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E794B-F083-4576-AFF1-550CF8C981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Těžební průmysl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213100"/>
            <a:ext cx="62626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179388" y="169863"/>
            <a:ext cx="8229600" cy="1143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Těžební průmysl zajištuje nerostné suroviny pro ostatní průmyslová odvětví.</a:t>
            </a:r>
          </a:p>
          <a:p>
            <a:pPr eaLnBrk="1" hangingPunct="1"/>
            <a:r>
              <a:rPr lang="cs-CZ" smtClean="0"/>
              <a:t>Patří do 1. Hospodářského sektoru</a:t>
            </a:r>
          </a:p>
          <a:p>
            <a:pPr eaLnBrk="1" hangingPunct="1"/>
            <a:endParaRPr lang="cs-CZ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73425"/>
            <a:ext cx="561975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Velké množství nerostných surovin většinou pochází z hospodářsky málo rozvinutých zemí.</a:t>
            </a:r>
          </a:p>
          <a:p>
            <a:pPr eaLnBrk="1" hangingPunct="1"/>
            <a:r>
              <a:rPr lang="cs-CZ" smtClean="0"/>
              <a:t>Např. Indie, Guinejský záliv a asijské státy</a:t>
            </a:r>
          </a:p>
          <a:p>
            <a:pPr eaLnBrk="1" hangingPunct="1"/>
            <a:r>
              <a:rPr lang="cs-CZ" smtClean="0"/>
              <a:t>Nová ložiska jsou objevována v těžce přístupných oblastech.</a:t>
            </a:r>
          </a:p>
          <a:p>
            <a:pPr eaLnBrk="1" hangingPunct="1"/>
            <a:r>
              <a:rPr lang="cs-CZ" smtClean="0"/>
              <a:t>Např. dno oceánu a Grónsko. 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967163"/>
            <a:ext cx="34020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Nerostné zdroje surovin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• Mezi nerostné suroviny patří: půda a voda, ložiska nerudních surovin, ložiska rud, dále pak uhlí, rašeliny a ropy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• základní dělení nerostných surovin je na obnovitelné a neobnovitelné, respektive udržitelné a neudržitelné (v reálném čase)</a:t>
            </a:r>
            <a:endParaRPr lang="cs-CZ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063" y="28575"/>
            <a:ext cx="33718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Nejvýznamnější ložiska nerostných surovin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1.USA</a:t>
            </a:r>
          </a:p>
          <a:p>
            <a:pPr eaLnBrk="1" hangingPunct="1"/>
            <a:r>
              <a:rPr lang="cs-CZ" smtClean="0"/>
              <a:t>2.Sibiř</a:t>
            </a:r>
          </a:p>
          <a:p>
            <a:pPr eaLnBrk="1" hangingPunct="1"/>
            <a:r>
              <a:rPr lang="cs-CZ" smtClean="0"/>
              <a:t>3.Čína</a:t>
            </a:r>
          </a:p>
          <a:p>
            <a:pPr eaLnBrk="1" hangingPunct="1"/>
            <a:r>
              <a:rPr lang="cs-CZ" smtClean="0"/>
              <a:t>4.Austrálie</a:t>
            </a:r>
          </a:p>
          <a:p>
            <a:pPr eaLnBrk="1" hangingPunct="1"/>
            <a:r>
              <a:rPr lang="cs-CZ" smtClean="0"/>
              <a:t>5.Oblast Perského zálivu</a:t>
            </a:r>
          </a:p>
          <a:p>
            <a:pPr eaLnBrk="1" hangingPunct="1"/>
            <a:r>
              <a:rPr lang="cs-CZ" smtClean="0"/>
              <a:t>6.Jihoafrická republika</a:t>
            </a:r>
          </a:p>
          <a:p>
            <a:pPr eaLnBrk="1" hangingPunct="1"/>
            <a:r>
              <a:rPr lang="cs-CZ" smtClean="0"/>
              <a:t>7.Evropa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484313"/>
            <a:ext cx="54006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Těžené nerostné suroviny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A)Paliva</a:t>
            </a:r>
          </a:p>
          <a:p>
            <a:pPr eaLnBrk="1" hangingPunct="1"/>
            <a:r>
              <a:rPr lang="cs-CZ" smtClean="0"/>
              <a:t>B)Rudy</a:t>
            </a:r>
          </a:p>
          <a:p>
            <a:pPr eaLnBrk="1" hangingPunct="1"/>
            <a:r>
              <a:rPr lang="cs-CZ" smtClean="0"/>
              <a:t>C)Nerudné suroviny</a:t>
            </a:r>
          </a:p>
          <a:p>
            <a:pPr eaLnBrk="1" hangingPunct="1"/>
            <a:endParaRPr lang="cs-CZ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3357563"/>
            <a:ext cx="39798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338" y="3441700"/>
            <a:ext cx="23622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38" y="3454400"/>
            <a:ext cx="242887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Paliva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Paliva jsou základním zdrojem pro průmyslovou výrobu</a:t>
            </a:r>
          </a:p>
          <a:p>
            <a:pPr eaLnBrk="1" hangingPunct="1"/>
            <a:r>
              <a:rPr lang="cs-CZ" smtClean="0"/>
              <a:t>Dělíme je do tří skupin </a:t>
            </a:r>
          </a:p>
          <a:p>
            <a:pPr eaLnBrk="1" hangingPunct="1"/>
            <a:r>
              <a:rPr lang="cs-CZ" smtClean="0"/>
              <a:t>1.Pevná paliva-uhlí,rašelina</a:t>
            </a:r>
          </a:p>
          <a:p>
            <a:pPr eaLnBrk="1" hangingPunct="1"/>
            <a:r>
              <a:rPr lang="cs-CZ" smtClean="0"/>
              <a:t>2.Kapalná paliva-ropa</a:t>
            </a:r>
          </a:p>
          <a:p>
            <a:pPr eaLnBrk="1" hangingPunct="1"/>
            <a:r>
              <a:rPr lang="cs-CZ" smtClean="0"/>
              <a:t>3.Plynná paliva-plyn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149725"/>
            <a:ext cx="40100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Rudy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Jako rudy označujeme nerosty obsahující určitý podíl kovu</a:t>
            </a:r>
          </a:p>
          <a:p>
            <a:pPr eaLnBrk="1" hangingPunct="1"/>
            <a:r>
              <a:rPr lang="cs-CZ" smtClean="0"/>
              <a:t>Dělíme je na 4 skupiny:</a:t>
            </a:r>
          </a:p>
          <a:p>
            <a:pPr eaLnBrk="1" hangingPunct="1"/>
            <a:r>
              <a:rPr lang="cs-CZ" smtClean="0"/>
              <a:t>1.Rudy červených kovů-železná ruda</a:t>
            </a:r>
          </a:p>
          <a:p>
            <a:pPr eaLnBrk="1" hangingPunct="1"/>
            <a:r>
              <a:rPr lang="cs-CZ" smtClean="0"/>
              <a:t>2.Rudy barevných kovů-bauxit</a:t>
            </a:r>
          </a:p>
          <a:p>
            <a:pPr eaLnBrk="1" hangingPunct="1"/>
            <a:r>
              <a:rPr lang="cs-CZ" smtClean="0"/>
              <a:t>3.Rudy vzácných kovů</a:t>
            </a:r>
          </a:p>
          <a:p>
            <a:pPr eaLnBrk="1" hangingPunct="1"/>
            <a:r>
              <a:rPr lang="cs-CZ" smtClean="0"/>
              <a:t>4.Uranová ruda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005263"/>
            <a:ext cx="23653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Nerudné suroviny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Nerosty, které neobsahují žádný podíl kovu.</a:t>
            </a:r>
          </a:p>
          <a:p>
            <a:pPr eaLnBrk="1" hangingPunct="1"/>
            <a:r>
              <a:rPr lang="cs-CZ" smtClean="0"/>
              <a:t>Jsou důležité pro stavební, chemický, sklářský a keramický průmysl.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57563"/>
            <a:ext cx="56165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167</Words>
  <Application>Microsoft Office PowerPoint</Application>
  <PresentationFormat>Předvádění na obrazovce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Těžební průmysl</vt:lpstr>
      <vt:lpstr>Snímek 2</vt:lpstr>
      <vt:lpstr>Snímek 3</vt:lpstr>
      <vt:lpstr>Snímek 4</vt:lpstr>
      <vt:lpstr>Nejvýznamnější ložiska nerostných surovin</vt:lpstr>
      <vt:lpstr>Těžené nerostné suroviny</vt:lpstr>
      <vt:lpstr>Paliva</vt:lpstr>
      <vt:lpstr>Rudy</vt:lpstr>
      <vt:lpstr>Nerudné suroviny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Těžební průmysl</dc:title>
  <dc:creator>pc</dc:creator>
  <cp:lastModifiedBy>Pavel Špalek</cp:lastModifiedBy>
  <cp:revision>4</cp:revision>
  <dcterms:created xsi:type="dcterms:W3CDTF">2015-03-24T15:13:58Z</dcterms:created>
  <dcterms:modified xsi:type="dcterms:W3CDTF">2015-04-24T11:21:23Z</dcterms:modified>
</cp:coreProperties>
</file>